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60" r:id="rId5"/>
    <p:sldId id="319" r:id="rId6"/>
    <p:sldId id="328" r:id="rId7"/>
    <p:sldId id="324" r:id="rId8"/>
    <p:sldId id="318" r:id="rId9"/>
    <p:sldId id="323" r:id="rId10"/>
    <p:sldId id="306" r:id="rId11"/>
    <p:sldId id="295" r:id="rId12"/>
    <p:sldId id="325" r:id="rId13"/>
    <p:sldId id="326" r:id="rId14"/>
    <p:sldId id="327" r:id="rId15"/>
    <p:sldId id="307" r:id="rId16"/>
    <p:sldId id="322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40">
          <p15:clr>
            <a:srgbClr val="A4A3A4"/>
          </p15:clr>
        </p15:guide>
        <p15:guide id="2" orient="horz" pos="1152">
          <p15:clr>
            <a:srgbClr val="A4A3A4"/>
          </p15:clr>
        </p15:guide>
        <p15:guide id="3" pos="3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B5B5B5"/>
    <a:srgbClr val="D3ECB9"/>
    <a:srgbClr val="CCEC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357" autoAdjust="0"/>
  </p:normalViewPr>
  <p:slideViewPr>
    <p:cSldViewPr snapToGrid="0">
      <p:cViewPr>
        <p:scale>
          <a:sx n="100" d="100"/>
          <a:sy n="100" d="100"/>
        </p:scale>
        <p:origin x="1914" y="396"/>
      </p:cViewPr>
      <p:guideLst>
        <p:guide orient="horz" pos="840"/>
        <p:guide orient="horz" pos="1152"/>
        <p:guide pos="3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E3C6F-1C7C-47E3-B02A-470CBBAFDCD8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05E94-D3B0-40A4-B058-DA18027E4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594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05E94-D3B0-40A4-B058-DA18027E40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2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Full Closure of </a:t>
            </a:r>
            <a:r>
              <a:rPr lang="en-US" dirty="0" err="1">
                <a:cs typeface="Calibri"/>
              </a:rPr>
              <a:t>Cresheim</a:t>
            </a:r>
            <a:r>
              <a:rPr lang="en-US" dirty="0">
                <a:cs typeface="Calibri"/>
              </a:rPr>
              <a:t> Valley Drive will be required; PWD does not take this lightly and made several considerations in the project design with intent to minimize duration of the project, and therefore, the impact to the community.</a:t>
            </a:r>
            <a:endParaRPr lang="en-US" dirty="0"/>
          </a:p>
          <a:p>
            <a:r>
              <a:rPr lang="en-US" dirty="0">
                <a:cs typeface="Calibri"/>
              </a:rPr>
              <a:t>The extent of the excavation and space limitations led us to conclude that the work cannot be undertaken safely without full closure of the road. </a:t>
            </a:r>
            <a:endParaRPr lang="en-US" dirty="0"/>
          </a:p>
          <a:p>
            <a:r>
              <a:rPr lang="en-US" dirty="0">
                <a:cs typeface="Calibri"/>
              </a:rPr>
              <a:t>Existing traffic conditions are not ideal from a safety perspective and are only exacerbated by construction conditions</a:t>
            </a: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Motorist sight lines are limited and cars appear suddenly at many locations on the drive due the sharp curvatures of the road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05E94-D3B0-40A4-B058-DA18027E40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394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F05E94-D3B0-40A4-B058-DA18027E40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888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utline Overview Slide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 userDrawn="1"/>
        </p:nvSpPr>
        <p:spPr>
          <a:xfrm>
            <a:off x="3976577" y="0"/>
            <a:ext cx="5167423" cy="6858000"/>
          </a:xfrm>
          <a:custGeom>
            <a:avLst/>
            <a:gdLst>
              <a:gd name="connsiteX0" fmla="*/ 0 w 5167423"/>
              <a:gd name="connsiteY0" fmla="*/ 0 h 6858000"/>
              <a:gd name="connsiteX1" fmla="*/ 1063256 w 5167423"/>
              <a:gd name="connsiteY1" fmla="*/ 6858000 h 6858000"/>
              <a:gd name="connsiteX2" fmla="*/ 5156790 w 5167423"/>
              <a:gd name="connsiteY2" fmla="*/ 6858000 h 6858000"/>
              <a:gd name="connsiteX3" fmla="*/ 5167423 w 5167423"/>
              <a:gd name="connsiteY3" fmla="*/ 0 h 6858000"/>
              <a:gd name="connsiteX4" fmla="*/ 0 w 5167423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7423" h="6858000">
                <a:moveTo>
                  <a:pt x="0" y="0"/>
                </a:moveTo>
                <a:lnTo>
                  <a:pt x="1063256" y="6858000"/>
                </a:lnTo>
                <a:lnTo>
                  <a:pt x="5156790" y="6858000"/>
                </a:lnTo>
                <a:cubicBezTo>
                  <a:pt x="5160334" y="4572000"/>
                  <a:pt x="5163879" y="2286000"/>
                  <a:pt x="5167423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0F5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5486400" y="762000"/>
            <a:ext cx="6324600" cy="1524000"/>
          </a:xfrm>
        </p:spPr>
        <p:txBody>
          <a:bodyPr>
            <a:noAutofit/>
          </a:bodyPr>
          <a:lstStyle>
            <a:lvl1pPr>
              <a:defRPr sz="4400" b="0" spc="10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OVERVIEW</a:t>
            </a:r>
          </a:p>
        </p:txBody>
      </p:sp>
      <p:pic>
        <p:nvPicPr>
          <p:cNvPr id="5" name="Content Placeholder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3" y="2591415"/>
            <a:ext cx="3312024" cy="14628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0" y="2565400"/>
            <a:ext cx="3200400" cy="3149600"/>
          </a:xfrm>
        </p:spPr>
        <p:txBody>
          <a:bodyPr/>
          <a:lstStyle>
            <a:lvl1pPr marL="457200" indent="-457200">
              <a:buClr>
                <a:schemeClr val="accent1"/>
              </a:buClr>
              <a:buFont typeface="+mj-lt"/>
              <a:buAutoNum type="arabicPeriod"/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Section Title 1</a:t>
            </a:r>
          </a:p>
          <a:p>
            <a:pPr lvl="0"/>
            <a:r>
              <a:rPr lang="en-US"/>
              <a:t>Section Title 2</a:t>
            </a:r>
          </a:p>
          <a:p>
            <a:pPr lvl="0"/>
            <a:r>
              <a:rPr lang="en-US"/>
              <a:t>Section Title 3</a:t>
            </a:r>
          </a:p>
        </p:txBody>
      </p:sp>
    </p:spTree>
    <p:extLst>
      <p:ext uri="{BB962C8B-B14F-4D97-AF65-F5344CB8AC3E}">
        <p14:creationId xmlns:p14="http://schemas.microsoft.com/office/powerpoint/2010/main" val="346961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utline Divider Slide"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1600200"/>
            <a:ext cx="6324600" cy="1524000"/>
          </a:xfrm>
        </p:spPr>
        <p:txBody>
          <a:bodyPr>
            <a:noAutofit/>
          </a:bodyPr>
          <a:lstStyle>
            <a:lvl1pPr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981200" y="3276600"/>
            <a:ext cx="6400800" cy="3200400"/>
          </a:xfrm>
        </p:spPr>
        <p:txBody>
          <a:bodyPr>
            <a:normAutofit/>
          </a:bodyPr>
          <a:lstStyle>
            <a:lvl1pPr marL="457200" indent="-457200">
              <a:buClr>
                <a:schemeClr val="accent1"/>
              </a:buClr>
              <a:buFont typeface="Wingdings 3" pitchFamily="18" charset="2"/>
              <a:buChar char="}"/>
              <a:defRPr sz="3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477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04A00-8F15-4A87-A77E-9715BB6A838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499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Title, Imag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04A00-8F15-4A87-A77E-9715BB6A838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1500" y="1828800"/>
            <a:ext cx="3771900" cy="40386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4572000" y="1828800"/>
            <a:ext cx="41148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5372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Several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04A00-8F15-4A87-A77E-9715BB6A8389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/>
              <a:t>Title 40 </a:t>
            </a:r>
            <a:r>
              <a:rPr lang="en-US" err="1"/>
              <a:t>pt</a:t>
            </a:r>
            <a:r>
              <a:rPr lang="en-US"/>
              <a:t> Calibri, One Line</a:t>
            </a:r>
            <a:br>
              <a:rPr lang="en-US"/>
            </a:b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1500" y="1828800"/>
            <a:ext cx="2400300" cy="1600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448050" y="1838325"/>
            <a:ext cx="2400300" cy="1600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24600" y="1828800"/>
            <a:ext cx="2400300" cy="1600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3581400"/>
            <a:ext cx="2400300" cy="685800"/>
          </a:xfrm>
        </p:spPr>
        <p:txBody>
          <a:bodyPr>
            <a:noAutofit/>
          </a:bodyPr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Placeholder Label 15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3429000" y="3581400"/>
            <a:ext cx="2438400" cy="685800"/>
          </a:xfrm>
        </p:spPr>
        <p:txBody>
          <a:bodyPr>
            <a:normAutofit/>
          </a:bodyPr>
          <a:lstStyle>
            <a:lvl1pPr>
              <a:defRPr sz="1500"/>
            </a:lvl1pPr>
          </a:lstStyle>
          <a:p>
            <a:pPr lvl="0"/>
            <a:r>
              <a:rPr lang="en-US"/>
              <a:t>Placeholder Label 15 </a:t>
            </a:r>
            <a:r>
              <a:rPr lang="en-US" err="1"/>
              <a:t>pt</a:t>
            </a:r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6324600" y="3581400"/>
            <a:ext cx="2438400" cy="685800"/>
          </a:xfrm>
        </p:spPr>
        <p:txBody>
          <a:bodyPr>
            <a:normAutofit/>
          </a:bodyPr>
          <a:lstStyle>
            <a:lvl1pPr>
              <a:defRPr sz="1500" baseline="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r>
              <a:rPr lang="en-US"/>
              <a:t>Placeholder Label 15 </a:t>
            </a:r>
            <a:r>
              <a:rPr lang="en-US" err="1"/>
              <a:t>pt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903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664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, Slim Foundation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6290460"/>
            <a:ext cx="9143999" cy="567540"/>
          </a:xfrm>
          <a:prstGeom prst="rect">
            <a:avLst/>
          </a:prstGeom>
          <a:solidFill>
            <a:srgbClr val="000F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54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290460"/>
            <a:ext cx="9143999" cy="567540"/>
          </a:xfrm>
          <a:prstGeom prst="rect">
            <a:avLst/>
          </a:prstGeom>
          <a:solidFill>
            <a:srgbClr val="000F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  <a:cs typeface="Calibri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Title 40 </a:t>
            </a:r>
            <a:r>
              <a:rPr lang="en-US" err="1"/>
              <a:t>pt</a:t>
            </a:r>
            <a:r>
              <a:rPr lang="en-US"/>
              <a:t> Calibri, No longer than </a:t>
            </a:r>
            <a:br>
              <a:rPr lang="en-US"/>
            </a:br>
            <a:r>
              <a:rPr lang="en-US"/>
              <a:t>2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1"/>
            <a:ext cx="4419600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48600" y="6400800"/>
            <a:ext cx="990600" cy="349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04A00-8F15-4A87-A77E-9715BB6A8389}" type="datetimeFigureOut">
              <a:rPr lang="en-US" smtClean="0"/>
              <a:t>3/7/2022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1" r:id="rId2"/>
    <p:sldLayoutId id="2147483652" r:id="rId3"/>
    <p:sldLayoutId id="2147483650" r:id="rId4"/>
    <p:sldLayoutId id="2147483649" r:id="rId5"/>
    <p:sldLayoutId id="2147483653" r:id="rId6"/>
    <p:sldLayoutId id="2147483654" r:id="rId7"/>
  </p:sldLayoutIdLst>
  <p:txStyles>
    <p:titleStyle>
      <a:lvl1pPr algn="l" defTabSz="914400" rtl="0" eaLnBrk="1" latinLnBrk="0" hangingPunct="1">
        <a:lnSpc>
          <a:spcPts val="4500"/>
        </a:lnSpc>
        <a:spcBef>
          <a:spcPct val="0"/>
        </a:spcBef>
        <a:buNone/>
        <a:defRPr sz="4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b="1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-1011" b="1"/>
          <a:stretch/>
        </p:blipFill>
        <p:spPr>
          <a:xfrm>
            <a:off x="0" y="-152400"/>
            <a:ext cx="9144000" cy="6553200"/>
          </a:xfrm>
          <a:prstGeom prst="rect">
            <a:avLst/>
          </a:prstGeom>
        </p:spPr>
      </p:pic>
      <p:pic>
        <p:nvPicPr>
          <p:cNvPr id="3" name="Content Placeholder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34" y="5631498"/>
            <a:ext cx="2212158" cy="657542"/>
          </a:xfrm>
          <a:prstGeom prst="rect">
            <a:avLst/>
          </a:prstGeom>
        </p:spPr>
      </p:pic>
      <p:sp>
        <p:nvSpPr>
          <p:cNvPr id="4" name="Title 6"/>
          <p:cNvSpPr txBox="1">
            <a:spLocks/>
          </p:cNvSpPr>
          <p:nvPr/>
        </p:nvSpPr>
        <p:spPr>
          <a:xfrm>
            <a:off x="430212" y="200025"/>
            <a:ext cx="853440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2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1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0" err="1"/>
              <a:t>Cresheim</a:t>
            </a:r>
            <a:r>
              <a:rPr lang="en-US" sz="4000" b="0"/>
              <a:t> Valley Drive Sewer Project</a:t>
            </a:r>
          </a:p>
          <a:p>
            <a:endParaRPr lang="en-US" sz="4000" b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73062" y="1122797"/>
            <a:ext cx="8340726" cy="806450"/>
          </a:xfrm>
          <a:prstGeom prst="rect">
            <a:avLst/>
          </a:prstGeom>
          <a:effectLst/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5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Sewer Reconstruction; PWD Project # S-41132-R 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March 2022 Update</a:t>
            </a:r>
          </a:p>
          <a:p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253756-70C8-4C1B-AB64-8B5C1FA79644}"/>
              </a:ext>
            </a:extLst>
          </p:cNvPr>
          <p:cNvSpPr txBox="1"/>
          <p:nvPr/>
        </p:nvSpPr>
        <p:spPr>
          <a:xfrm>
            <a:off x="3851274" y="5631498"/>
            <a:ext cx="511333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Contractor: C. Abbonizio Construction</a:t>
            </a:r>
          </a:p>
          <a:p>
            <a:r>
              <a:rPr lang="en-US"/>
              <a:t>PWD Construction Engineer: Shyam Thomas</a:t>
            </a:r>
          </a:p>
        </p:txBody>
      </p:sp>
    </p:spTree>
    <p:extLst>
      <p:ext uri="{BB962C8B-B14F-4D97-AF65-F5344CB8AC3E}">
        <p14:creationId xmlns:p14="http://schemas.microsoft.com/office/powerpoint/2010/main" val="2734792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50F01-B130-4253-9125-FE5E187B4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261"/>
            <a:ext cx="9144000" cy="5797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79133B-DC4B-444F-875A-C22EEB27580E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1762881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0916D-00E9-4CD1-AFB5-71A03DA82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099"/>
            <a:ext cx="9144000" cy="5815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A577A3-5C7A-488F-B605-00BCA03812D3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289483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3C5AF-DC03-47CF-AD36-ADD8D5848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" y="0"/>
            <a:ext cx="9110312" cy="64125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F684DC8-14A4-4822-BDE6-15C7FD50CF36}"/>
              </a:ext>
            </a:extLst>
          </p:cNvPr>
          <p:cNvSpPr/>
          <p:nvPr/>
        </p:nvSpPr>
        <p:spPr>
          <a:xfrm>
            <a:off x="2378776" y="-306139"/>
            <a:ext cx="6922000" cy="2852739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Henry Houston Elementary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Streets Dept, Community Members, State Reps, and PWD Met at School on Feb 9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Police Presence Provided to Help Ensure Student Safety at Pick-Up and Drop-Off Times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School Dismissal Schedule Provided to PPD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PWD Construction Staff in Correspondence with School Personnel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B99A61-E28C-456E-8C75-B1E3BE39262F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632856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20A247-DA8D-4AC2-83B4-E4F4943D6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01" y="71457"/>
            <a:ext cx="7778738" cy="546900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8145CA7-5D16-448F-A041-F1D9EB328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33" y="1975123"/>
            <a:ext cx="4549876" cy="3565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F3755B-865D-45C5-9634-A6DCA66B7E8E}"/>
              </a:ext>
            </a:extLst>
          </p:cNvPr>
          <p:cNvSpPr txBox="1"/>
          <p:nvPr/>
        </p:nvSpPr>
        <p:spPr>
          <a:xfrm>
            <a:off x="972357" y="5540466"/>
            <a:ext cx="73889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https://water.phila.gov/projects/p41132/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5A43E3-8D94-42C7-9705-ACAAD773F09C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3139747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486400" y="2414218"/>
            <a:ext cx="3657600" cy="2029564"/>
          </a:xfrm>
        </p:spPr>
        <p:txBody>
          <a:bodyPr/>
          <a:lstStyle/>
          <a:p>
            <a:r>
              <a:rPr lang="en-US"/>
              <a:t>Thank You!</a:t>
            </a:r>
          </a:p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94675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A7072-70D4-430E-BA6C-37B8111B9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7567" y="0"/>
            <a:ext cx="4709567" cy="6266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8C6C95-229C-40AE-8E57-C21402EAB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880" y="0"/>
            <a:ext cx="4696120" cy="62665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ECEE2-3E0F-466D-8D51-0EEB38EF0FCD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3535556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F9E1F-9A40-4147-9773-2A87763E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-168340"/>
            <a:ext cx="7820025" cy="6473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106511-A285-415D-B2EF-5FB3643E776D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3985818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77360E-6A3A-4896-B669-F5B5826B4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5832" y="0"/>
            <a:ext cx="10449832" cy="63033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B4E189-4CF1-4B41-8B71-F1F43A058709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1112523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C0C5D46-EC81-4E92-8A10-9122544F9184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C679DE-D979-4544-BEE7-87ADAAFA1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418507"/>
            <a:ext cx="5114391" cy="5831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BAF988-CB3B-4D2A-9D67-438B2D2B0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507"/>
            <a:ext cx="4500710" cy="583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45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28AEAD-BD1A-4319-92CE-BD902BBBB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3860"/>
            <a:ext cx="9144000" cy="571853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3E0289-980D-4F2D-BBA0-7468E8105D99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D257A9D8-BF16-42BC-B40E-66125375BF01}"/>
              </a:ext>
            </a:extLst>
          </p:cNvPr>
          <p:cNvSpPr/>
          <p:nvPr/>
        </p:nvSpPr>
        <p:spPr>
          <a:xfrm>
            <a:off x="6400800" y="5310231"/>
            <a:ext cx="226503" cy="115350"/>
          </a:xfrm>
          <a:prstGeom prst="right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D2C4A8-08C0-468F-95A0-7BEE201D7879}"/>
              </a:ext>
            </a:extLst>
          </p:cNvPr>
          <p:cNvSpPr/>
          <p:nvPr/>
        </p:nvSpPr>
        <p:spPr>
          <a:xfrm>
            <a:off x="2621559" y="1157571"/>
            <a:ext cx="58723" cy="4571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37DCA6-B485-429E-8C42-3436652B35A6}"/>
              </a:ext>
            </a:extLst>
          </p:cNvPr>
          <p:cNvSpPr/>
          <p:nvPr/>
        </p:nvSpPr>
        <p:spPr>
          <a:xfrm>
            <a:off x="2680282" y="1367755"/>
            <a:ext cx="201948" cy="4571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AF8828-8E89-40A5-8E00-CD06A206F745}"/>
              </a:ext>
            </a:extLst>
          </p:cNvPr>
          <p:cNvSpPr/>
          <p:nvPr/>
        </p:nvSpPr>
        <p:spPr>
          <a:xfrm>
            <a:off x="2852869" y="1590636"/>
            <a:ext cx="45719" cy="4571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CCB39D-99BE-4DB2-B7F9-90BE69BB4310}"/>
              </a:ext>
            </a:extLst>
          </p:cNvPr>
          <p:cNvSpPr/>
          <p:nvPr/>
        </p:nvSpPr>
        <p:spPr>
          <a:xfrm flipV="1">
            <a:off x="2882212" y="2036398"/>
            <a:ext cx="1278965" cy="4571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F8842A-352F-4B98-9120-3A31DBBD3D76}"/>
              </a:ext>
            </a:extLst>
          </p:cNvPr>
          <p:cNvSpPr/>
          <p:nvPr/>
        </p:nvSpPr>
        <p:spPr>
          <a:xfrm>
            <a:off x="4161177" y="2251409"/>
            <a:ext cx="328936" cy="457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1BFCD7D-6DEA-44C3-8E2D-7F862976F367}"/>
              </a:ext>
            </a:extLst>
          </p:cNvPr>
          <p:cNvSpPr/>
          <p:nvPr/>
        </p:nvSpPr>
        <p:spPr>
          <a:xfrm>
            <a:off x="4438682" y="2479293"/>
            <a:ext cx="125104" cy="457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9BDC00-7C19-4339-A4C3-6CFEFD7097A5}"/>
              </a:ext>
            </a:extLst>
          </p:cNvPr>
          <p:cNvSpPr/>
          <p:nvPr/>
        </p:nvSpPr>
        <p:spPr>
          <a:xfrm>
            <a:off x="4563785" y="2693528"/>
            <a:ext cx="78728" cy="457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6322ED-B981-44F0-B32E-4B90C78B001D}"/>
              </a:ext>
            </a:extLst>
          </p:cNvPr>
          <p:cNvSpPr/>
          <p:nvPr/>
        </p:nvSpPr>
        <p:spPr>
          <a:xfrm>
            <a:off x="4642513" y="2929999"/>
            <a:ext cx="78729" cy="457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24E6097-E6E5-4ABD-BC27-6CEBA4162A69}"/>
              </a:ext>
            </a:extLst>
          </p:cNvPr>
          <p:cNvSpPr/>
          <p:nvPr/>
        </p:nvSpPr>
        <p:spPr>
          <a:xfrm>
            <a:off x="4784425" y="3150271"/>
            <a:ext cx="67354" cy="4571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6951BA-FBBA-4842-9D90-79A82F66502D}"/>
              </a:ext>
            </a:extLst>
          </p:cNvPr>
          <p:cNvSpPr/>
          <p:nvPr/>
        </p:nvSpPr>
        <p:spPr>
          <a:xfrm>
            <a:off x="4619956" y="3354280"/>
            <a:ext cx="1930969" cy="747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FDC5F4-19D3-427D-B6EF-F63D2852862F}"/>
              </a:ext>
            </a:extLst>
          </p:cNvPr>
          <p:cNvSpPr/>
          <p:nvPr/>
        </p:nvSpPr>
        <p:spPr>
          <a:xfrm>
            <a:off x="5077852" y="4225785"/>
            <a:ext cx="101473" cy="45719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A410FAC-B663-4617-88FA-B5C1AB813542}"/>
              </a:ext>
            </a:extLst>
          </p:cNvPr>
          <p:cNvSpPr/>
          <p:nvPr/>
        </p:nvSpPr>
        <p:spPr>
          <a:xfrm>
            <a:off x="6617986" y="3745955"/>
            <a:ext cx="303006" cy="11535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4C9D778-6E2F-4CE0-A91D-EE534D74AA78}"/>
              </a:ext>
            </a:extLst>
          </p:cNvPr>
          <p:cNvSpPr/>
          <p:nvPr/>
        </p:nvSpPr>
        <p:spPr>
          <a:xfrm>
            <a:off x="6617986" y="3979336"/>
            <a:ext cx="303006" cy="11535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6FDC99-F5FB-498C-A275-F5BF3A7AA5BD}"/>
              </a:ext>
            </a:extLst>
          </p:cNvPr>
          <p:cNvSpPr txBox="1"/>
          <p:nvPr/>
        </p:nvSpPr>
        <p:spPr>
          <a:xfrm>
            <a:off x="0" y="5634814"/>
            <a:ext cx="3009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+ Traffic Safety Improvements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D7598DCB-BAF7-41BB-9027-8669E380939C}"/>
              </a:ext>
            </a:extLst>
          </p:cNvPr>
          <p:cNvSpPr/>
          <p:nvPr/>
        </p:nvSpPr>
        <p:spPr>
          <a:xfrm>
            <a:off x="7042244" y="5766179"/>
            <a:ext cx="409433" cy="11358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4CE5EF6-70C9-4523-BB81-B01A8F4D7C61}"/>
              </a:ext>
            </a:extLst>
          </p:cNvPr>
          <p:cNvSpPr/>
          <p:nvPr/>
        </p:nvSpPr>
        <p:spPr>
          <a:xfrm>
            <a:off x="6617986" y="4415572"/>
            <a:ext cx="303006" cy="11535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FA3EC0-C2C3-4C91-BA08-394AE070C326}"/>
              </a:ext>
            </a:extLst>
          </p:cNvPr>
          <p:cNvSpPr/>
          <p:nvPr/>
        </p:nvSpPr>
        <p:spPr>
          <a:xfrm>
            <a:off x="6174297" y="5098091"/>
            <a:ext cx="226503" cy="7472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957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9427FA-FBE5-4627-B42D-F34070770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7411"/>
            <a:ext cx="9144000" cy="5649210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F939726-5EE6-4B79-854A-B635EDEA9EF0}"/>
              </a:ext>
            </a:extLst>
          </p:cNvPr>
          <p:cNvSpPr txBox="1">
            <a:spLocks/>
          </p:cNvSpPr>
          <p:nvPr/>
        </p:nvSpPr>
        <p:spPr>
          <a:xfrm>
            <a:off x="1447800" y="60977"/>
            <a:ext cx="6324600" cy="762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Construction Sequence &amp; 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6DB3F1-8829-4109-871E-20C38E7E3B63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7F37F9-D58B-4261-95A0-9CCEA0B59576}"/>
              </a:ext>
            </a:extLst>
          </p:cNvPr>
          <p:cNvSpPr txBox="1"/>
          <p:nvPr/>
        </p:nvSpPr>
        <p:spPr>
          <a:xfrm>
            <a:off x="6056851" y="5410899"/>
            <a:ext cx="2969703" cy="3077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+ </a:t>
            </a:r>
            <a:r>
              <a:rPr lang="en-US" sz="1400" dirty="0" err="1">
                <a:solidFill>
                  <a:srgbClr val="FF0000"/>
                </a:solidFill>
              </a:rPr>
              <a:t>Add’l</a:t>
            </a:r>
            <a:r>
              <a:rPr lang="en-US" sz="1400" dirty="0">
                <a:solidFill>
                  <a:srgbClr val="FF0000"/>
                </a:solidFill>
              </a:rPr>
              <a:t> Roadway Safety Measures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88FF7B-EC68-4FAF-9AE1-FBB3769EB3C9}"/>
              </a:ext>
            </a:extLst>
          </p:cNvPr>
          <p:cNvSpPr/>
          <p:nvPr/>
        </p:nvSpPr>
        <p:spPr>
          <a:xfrm>
            <a:off x="116006" y="1549021"/>
            <a:ext cx="2531660" cy="1433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B406D6-E4AD-4D44-9222-97D0E1455B11}"/>
              </a:ext>
            </a:extLst>
          </p:cNvPr>
          <p:cNvSpPr/>
          <p:nvPr/>
        </p:nvSpPr>
        <p:spPr>
          <a:xfrm>
            <a:off x="6902355" y="3350524"/>
            <a:ext cx="1740090" cy="1583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9E38D5-B018-49C5-9734-D513748AE2D8}"/>
              </a:ext>
            </a:extLst>
          </p:cNvPr>
          <p:cNvSpPr/>
          <p:nvPr/>
        </p:nvSpPr>
        <p:spPr>
          <a:xfrm>
            <a:off x="6056851" y="4913194"/>
            <a:ext cx="2969703" cy="8054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44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B378D3A-EA95-4BE0-9199-1968471F7D64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84825C-F3B0-479B-A670-115A0FD43454}"/>
              </a:ext>
            </a:extLst>
          </p:cNvPr>
          <p:cNvSpPr txBox="1"/>
          <p:nvPr/>
        </p:nvSpPr>
        <p:spPr>
          <a:xfrm>
            <a:off x="57325" y="75939"/>
            <a:ext cx="920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Cresheim</a:t>
            </a:r>
            <a:r>
              <a:rPr lang="en-US" sz="3200" dirty="0"/>
              <a:t> Valley Drive - Traffic Safety Improvements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DCDA75-CCD1-4EAD-9AAC-A6B9D1A6B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2236"/>
            <a:ext cx="9144000" cy="57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3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222AD7-6B3F-4F11-BC3B-0F8936B18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4380"/>
            <a:ext cx="9144000" cy="58120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0307C3-6F55-44CD-B2C9-158382816B4F}"/>
              </a:ext>
            </a:extLst>
          </p:cNvPr>
          <p:cNvSpPr txBox="1"/>
          <p:nvPr/>
        </p:nvSpPr>
        <p:spPr>
          <a:xfrm>
            <a:off x="485775" y="6410960"/>
            <a:ext cx="6677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PHILADELPHIA WATER DEPARTMENT </a:t>
            </a:r>
            <a:r>
              <a:rPr lang="en-US" sz="1400" dirty="0">
                <a:solidFill>
                  <a:srgbClr val="D3E233"/>
                </a:solidFill>
                <a:cs typeface="Calibri" pitchFamily="34" charset="0"/>
              </a:rPr>
              <a:t>|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</a:t>
            </a:r>
            <a:r>
              <a:rPr lang="en-US" sz="1400" dirty="0" err="1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Cresheim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cs typeface="Calibri" pitchFamily="34" charset="0"/>
              </a:rPr>
              <a:t> Interceptor Capacity Improvement</a:t>
            </a:r>
          </a:p>
        </p:txBody>
      </p:sp>
    </p:spTree>
    <p:extLst>
      <p:ext uri="{BB962C8B-B14F-4D97-AF65-F5344CB8AC3E}">
        <p14:creationId xmlns:p14="http://schemas.microsoft.com/office/powerpoint/2010/main" val="1800393466"/>
      </p:ext>
    </p:extLst>
  </p:cSld>
  <p:clrMapOvr>
    <a:masterClrMapping/>
  </p:clrMapOvr>
</p:sld>
</file>

<file path=ppt/theme/theme1.xml><?xml version="1.0" encoding="utf-8"?>
<a:theme xmlns:a="http://schemas.openxmlformats.org/drawingml/2006/main" name="BlankPhilaWaterTemplate_Fall2015">
  <a:themeElements>
    <a:clrScheme name="Custom 2">
      <a:dk1>
        <a:srgbClr val="0070C0"/>
      </a:dk1>
      <a:lt1>
        <a:srgbClr val="FFFFFF"/>
      </a:lt1>
      <a:dk2>
        <a:srgbClr val="002060"/>
      </a:dk2>
      <a:lt2>
        <a:srgbClr val="F2F2F2"/>
      </a:lt2>
      <a:accent1>
        <a:srgbClr val="FFFF00"/>
      </a:accent1>
      <a:accent2>
        <a:srgbClr val="40AFFF"/>
      </a:accent2>
      <a:accent3>
        <a:srgbClr val="92D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hiladelphia Water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ignStatus xmlns="c86648bc-bcc0-4b0e-a69f-de1e7344dcbe" xsi:nil="true"/>
    <BusinessUnit xmlns="c86648bc-bcc0-4b0e-a69f-de1e7344dcbe">06PublicAffairs</BusinessUnit>
    <ProjectPhase xmlns="c86648bc-bcc0-4b0e-a69f-de1e7344dcbe" xsi:nil="true"/>
    <ProjectDocumentCategory xmlns="c86648bc-bcc0-4b0e-a69f-de1e7344dcbe" xsi:nil="true"/>
    <ProjectManager xmlns="c86648bc-bcc0-4b0e-a69f-de1e7344dcbe" xsi:nil="true"/>
    <FeatureClass xmlns="c86648bc-bcc0-4b0e-a69f-de1e7344dcbe" xsi:nil="true"/>
    <Inspector xmlns="c86648bc-bcc0-4b0e-a69f-de1e7344dcbe">
      <UserInfo>
        <DisplayName/>
        <AccountId xsi:nil="true"/>
        <AccountType/>
      </UserInfo>
    </Inspector>
    <FinalAutoAssignMetadata xmlns="c86648bc-bcc0-4b0e-a69f-de1e7344dcbe">
      <Url>https://phila.sharepoint.com/sites/waterengdocs/_layouts/15/wrkstat.aspx?List=c86648bc-bcc0-4b0e-a69f-de1e7344dcbe&amp;WorkflowInstanceName=80c52e6b-efea-4d46-9345-7e359802f176</Url>
      <Description>Delete Old File Versions</Description>
    </FinalAutoAssignMetadata>
    <DivisionEngineer xmlns="c86648bc-bcc0-4b0e-a69f-de1e7344dcbe" xsi:nil="true"/>
    <ConstructionEngineer0 xmlns="c86648bc-bcc0-4b0e-a69f-de1e7344dcbe">
      <UserInfo>
        <DisplayName/>
        <AccountId xsi:nil="true"/>
        <AccountType/>
      </UserInfo>
    </ConstructionEngineer0>
    <ProjectNumber xmlns="c86648bc-bcc0-4b0e-a69f-de1e7344dcbe">41132</ProjectNumber>
    <ProjectLocation xmlns="c86648bc-bcc0-4b0e-a69f-de1e7344dcbe">Location Based</ProjectLocation>
    <ProjectManager_N xmlns="c86648bc-bcc0-4b0e-a69f-de1e7344dcbe">
      <UserInfo>
        <DisplayName/>
        <AccountId xsi:nil="true"/>
        <AccountType/>
      </UserInfo>
    </ProjectManager_N>
    <PlanningContact0 xmlns="c86648bc-bcc0-4b0e-a69f-de1e7344dcbe">
      <UserInfo>
        <DisplayName/>
        <AccountId xsi:nil="true"/>
        <AccountType/>
      </UserInfo>
    </PlanningContact0>
    <ConstructionEngineer xmlns="c86648bc-bcc0-4b0e-a69f-de1e7344dcbe" xsi:nil="true"/>
    <Priority xmlns="c86648bc-bcc0-4b0e-a69f-de1e7344dcbe" xsi:nil="true"/>
    <InspectorString xmlns="c86648bc-bcc0-4b0e-a69f-de1e7344dcbe" xsi:nil="true"/>
    <DivisionEngineer0 xmlns="c86648bc-bcc0-4b0e-a69f-de1e7344dcbe">
      <UserInfo>
        <DisplayName/>
        <AccountId xsi:nil="true"/>
        <AccountType/>
      </UserInfo>
    </DivisionEngineer0>
    <Designer xmlns="c86648bc-bcc0-4b0e-a69f-de1e7344dcbe" xsi:nil="true"/>
    <ProjectStatus xmlns="c86648bc-bcc0-4b0e-a69f-de1e7344dcbe" xsi:nil="true"/>
    <PlanningContact xmlns="c86648bc-bcc0-4b0e-a69f-de1e7344dcb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F879344D9E0C46A4BAE4F36830A228" ma:contentTypeVersion="40" ma:contentTypeDescription="Create a new document." ma:contentTypeScope="" ma:versionID="4093fcac62ac99ead57d1b795195ada5">
  <xsd:schema xmlns:xsd="http://www.w3.org/2001/XMLSchema" xmlns:xs="http://www.w3.org/2001/XMLSchema" xmlns:p="http://schemas.microsoft.com/office/2006/metadata/properties" xmlns:ns2="c86648bc-bcc0-4b0e-a69f-de1e7344dcbe" xmlns:ns3="4d918dbb-142f-4922-ad9d-a1f2eaeb324a" targetNamespace="http://schemas.microsoft.com/office/2006/metadata/properties" ma:root="true" ma:fieldsID="cfab38ce7035687b02863835f073d055" ns2:_="" ns3:_="">
    <xsd:import namespace="c86648bc-bcc0-4b0e-a69f-de1e7344dcbe"/>
    <xsd:import namespace="4d918dbb-142f-4922-ad9d-a1f2eaeb324a"/>
    <xsd:element name="properties">
      <xsd:complexType>
        <xsd:sequence>
          <xsd:element name="documentManagement">
            <xsd:complexType>
              <xsd:all>
                <xsd:element ref="ns2:ProjectNumber" minOccurs="0"/>
                <xsd:element ref="ns2:BusinessUnit" minOccurs="0"/>
                <xsd:element ref="ns2:ProjectDocumentCategory" minOccurs="0"/>
                <xsd:element ref="ns2:ProjectLocation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FinalAutoAssignMetadata" minOccurs="0"/>
                <xsd:element ref="ns2:ProjectManager" minOccurs="0"/>
                <xsd:element ref="ns2:Designer" minOccurs="0"/>
                <xsd:element ref="ns2:DesignStatus" minOccurs="0"/>
                <xsd:element ref="ns2:Priority" minOccurs="0"/>
                <xsd:element ref="ns2:FeatureClass" minOccurs="0"/>
                <xsd:element ref="ns2:ProjectPhase" minOccurs="0"/>
                <xsd:element ref="ns2:ProjectStatus" minOccurs="0"/>
                <xsd:element ref="ns2:ConstructionEngineer" minOccurs="0"/>
                <xsd:element ref="ns2:DivisionEngineer" minOccurs="0"/>
                <xsd:element ref="ns2:PlanningContact" minOccurs="0"/>
                <xsd:element ref="ns2:ProjectManager_N" minOccurs="0"/>
                <xsd:element ref="ns2:MediaLengthInSeconds" minOccurs="0"/>
                <xsd:element ref="ns2:InspectorString" minOccurs="0"/>
                <xsd:element ref="ns2:Inspector" minOccurs="0"/>
                <xsd:element ref="ns2:ConstructionEngineer0" minOccurs="0"/>
                <xsd:element ref="ns2:DivisionEngineer0" minOccurs="0"/>
                <xsd:element ref="ns2:PlanningContact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6648bc-bcc0-4b0e-a69f-de1e7344dcbe" elementFormDefault="qualified">
    <xsd:import namespace="http://schemas.microsoft.com/office/2006/documentManagement/types"/>
    <xsd:import namespace="http://schemas.microsoft.com/office/infopath/2007/PartnerControls"/>
    <xsd:element name="ProjectNumber" ma:index="8" nillable="true" ma:displayName="Project Number" ma:indexed="true" ma:internalName="ProjectNumber">
      <xsd:simpleType>
        <xsd:restriction base="dms:Text">
          <xsd:maxLength value="255"/>
        </xsd:restriction>
      </xsd:simpleType>
    </xsd:element>
    <xsd:element name="BusinessUnit" ma:index="9" nillable="true" ma:displayName="Business Unit" ma:indexed="true" ma:internalName="BusinessUnit">
      <xsd:simpleType>
        <xsd:restriction base="dms:Text">
          <xsd:maxLength value="255"/>
        </xsd:restriction>
      </xsd:simpleType>
    </xsd:element>
    <xsd:element name="ProjectDocumentCategory" ma:index="10" nillable="true" ma:displayName="Project Document Category" ma:indexed="true" ma:internalName="ProjectDocumentCategory">
      <xsd:simpleType>
        <xsd:restriction base="dms:Text">
          <xsd:maxLength value="255"/>
        </xsd:restriction>
      </xsd:simpleType>
    </xsd:element>
    <xsd:element name="ProjectLocation" ma:index="11" nillable="true" ma:displayName="Project Location" ma:indexed="true" ma:internalName="ProjectLocation">
      <xsd:simpleType>
        <xsd:restriction base="dms:Text">
          <xsd:maxLength value="255"/>
        </xsd:restriction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FinalAutoAssignMetadata" ma:index="22" nillable="true" ma:displayName="FinalAutoAssignMetadata" ma:internalName="FinalAutoAssignMetadata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ProjectManager" ma:index="23" nillable="true" ma:displayName="Project Manager_string" ma:format="Dropdown" ma:internalName="ProjectManager">
      <xsd:simpleType>
        <xsd:restriction base="dms:Text">
          <xsd:maxLength value="255"/>
        </xsd:restriction>
      </xsd:simpleType>
    </xsd:element>
    <xsd:element name="Designer" ma:index="25" nillable="true" ma:displayName="Designer" ma:format="Dropdown" ma:internalName="Designer">
      <xsd:simpleType>
        <xsd:restriction base="dms:Text">
          <xsd:maxLength value="255"/>
        </xsd:restriction>
      </xsd:simpleType>
    </xsd:element>
    <xsd:element name="DesignStatus" ma:index="26" nillable="true" ma:displayName="Design Status" ma:format="Dropdown" ma:internalName="DesignStatus">
      <xsd:simpleType>
        <xsd:restriction base="dms:Text">
          <xsd:maxLength value="255"/>
        </xsd:restriction>
      </xsd:simpleType>
    </xsd:element>
    <xsd:element name="Priority" ma:index="27" nillable="true" ma:displayName="Priority " ma:format="Dropdown" ma:internalName="Priority">
      <xsd:simpleType>
        <xsd:restriction base="dms:Text">
          <xsd:maxLength value="255"/>
        </xsd:restriction>
      </xsd:simpleType>
    </xsd:element>
    <xsd:element name="FeatureClass" ma:index="28" nillable="true" ma:displayName="Feature Class" ma:format="Dropdown" ma:internalName="FeatureClass">
      <xsd:simpleType>
        <xsd:restriction base="dms:Text">
          <xsd:maxLength value="255"/>
        </xsd:restriction>
      </xsd:simpleType>
    </xsd:element>
    <xsd:element name="ProjectPhase" ma:index="29" nillable="true" ma:displayName="Project Phase" ma:format="Dropdown" ma:internalName="ProjectPhase">
      <xsd:simpleType>
        <xsd:restriction base="dms:Text">
          <xsd:maxLength value="255"/>
        </xsd:restriction>
      </xsd:simpleType>
    </xsd:element>
    <xsd:element name="ProjectStatus" ma:index="30" nillable="true" ma:displayName="Project Status" ma:format="Dropdown" ma:internalName="ProjectStatus">
      <xsd:simpleType>
        <xsd:restriction base="dms:Text">
          <xsd:maxLength value="255"/>
        </xsd:restriction>
      </xsd:simpleType>
    </xsd:element>
    <xsd:element name="ConstructionEngineer" ma:index="31" nillable="true" ma:displayName="Construction Engineer String" ma:format="Dropdown" ma:internalName="ConstructionEngineer">
      <xsd:simpleType>
        <xsd:restriction base="dms:Text">
          <xsd:maxLength value="255"/>
        </xsd:restriction>
      </xsd:simpleType>
    </xsd:element>
    <xsd:element name="DivisionEngineer" ma:index="32" nillable="true" ma:displayName="Division Engineer String" ma:format="Dropdown" ma:internalName="DivisionEngineer">
      <xsd:simpleType>
        <xsd:restriction base="dms:Text">
          <xsd:maxLength value="255"/>
        </xsd:restriction>
      </xsd:simpleType>
    </xsd:element>
    <xsd:element name="PlanningContact" ma:index="33" nillable="true" ma:displayName="Planning Contact String" ma:format="Dropdown" ma:internalName="PlanningContact">
      <xsd:simpleType>
        <xsd:restriction base="dms:Text">
          <xsd:maxLength value="255"/>
        </xsd:restriction>
      </xsd:simpleType>
    </xsd:element>
    <xsd:element name="ProjectManager_N" ma:index="34" nillable="true" ma:displayName="Project Manager" ma:format="Dropdown" ma:list="UserInfo" ma:SharePointGroup="0" ma:internalName="ProjectManager_N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35" nillable="true" ma:displayName="Length (seconds)" ma:internalName="MediaLengthInSeconds" ma:readOnly="true">
      <xsd:simpleType>
        <xsd:restriction base="dms:Unknown"/>
      </xsd:simpleType>
    </xsd:element>
    <xsd:element name="InspectorString" ma:index="36" nillable="true" ma:displayName="Inspector String" ma:format="Dropdown" ma:internalName="InspectorString">
      <xsd:simpleType>
        <xsd:restriction base="dms:Text">
          <xsd:maxLength value="255"/>
        </xsd:restriction>
      </xsd:simpleType>
    </xsd:element>
    <xsd:element name="Inspector" ma:index="37" nillable="true" ma:displayName="Inspector" ma:format="Dropdown" ma:list="UserInfo" ma:SharePointGroup="0" ma:internalName="Inspecto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onstructionEngineer0" ma:index="38" nillable="true" ma:displayName="Construction Engineer" ma:format="Dropdown" ma:list="UserInfo" ma:SharePointGroup="0" ma:internalName="ConstructionEngineer0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visionEngineer0" ma:index="39" nillable="true" ma:displayName="Division Engineer" ma:format="Dropdown" ma:list="UserInfo" ma:SharePointGroup="0" ma:internalName="DivisionEngineer0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PlanningContact0" ma:index="40" nillable="true" ma:displayName="Planning Contact" ma:format="Dropdown" ma:list="UserInfo" ma:SharePointGroup="0" ma:internalName="PlanningContact0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18dbb-142f-4922-ad9d-a1f2eaeb324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F8970F-832A-456E-B0B2-DCBD4BD6FF67}">
  <ds:schemaRefs>
    <ds:schemaRef ds:uri="c86648bc-bcc0-4b0e-a69f-de1e7344dcb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DCD7FA9-77B4-40FC-90C7-5C3EB19AE245}">
  <ds:schemaRefs>
    <ds:schemaRef ds:uri="4d918dbb-142f-4922-ad9d-a1f2eaeb324a"/>
    <ds:schemaRef ds:uri="c86648bc-bcc0-4b0e-a69f-de1e7344dc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4AE0074-0F3E-4F31-AF86-8750E7E87A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BlankPhilaWaterTemplate</Template>
  <TotalTime>12311</TotalTime>
  <Words>317</Words>
  <Application>Microsoft Office PowerPoint</Application>
  <PresentationFormat>On-screen Show (4:3)</PresentationFormat>
  <Paragraphs>37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Wingdings 3</vt:lpstr>
      <vt:lpstr>BlankPhilaWaterTemplate_Fall2015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Cresheim Valley Interceptor_100421</dc:title>
  <dc:creator>Brian Sparks</dc:creator>
  <cp:lastModifiedBy>Alex Vencius</cp:lastModifiedBy>
  <cp:revision>430</cp:revision>
  <dcterms:created xsi:type="dcterms:W3CDTF">2020-12-16T22:04:55Z</dcterms:created>
  <dcterms:modified xsi:type="dcterms:W3CDTF">2022-03-09T22:37:50Z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0x010100BCF879344D9E0C46A4BAE4F36830A228</vt:lpwstr>
  </property>
</Properties>
</file>