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0" r:id="rId5"/>
    <p:sldId id="318" r:id="rId6"/>
    <p:sldId id="319" r:id="rId7"/>
    <p:sldId id="320" r:id="rId8"/>
    <p:sldId id="307" r:id="rId9"/>
    <p:sldId id="306" r:id="rId10"/>
    <p:sldId id="321" r:id="rId11"/>
    <p:sldId id="295" r:id="rId12"/>
    <p:sldId id="317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0">
          <p15:clr>
            <a:srgbClr val="A4A3A4"/>
          </p15:clr>
        </p15:guide>
        <p15:guide id="2" orient="horz" pos="1152">
          <p15:clr>
            <a:srgbClr val="A4A3A4"/>
          </p15:clr>
        </p15:guide>
        <p15:guide id="3" pos="3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  <a:srgbClr val="D3ECB9"/>
    <a:srgbClr val="92D050"/>
    <a:srgbClr val="CCE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 snapToGrid="0">
      <p:cViewPr>
        <p:scale>
          <a:sx n="130" d="100"/>
          <a:sy n="130" d="100"/>
        </p:scale>
        <p:origin x="1074" y="-90"/>
      </p:cViewPr>
      <p:guideLst>
        <p:guide orient="horz" pos="840"/>
        <p:guide orient="horz" pos="1152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3T14:15:26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0,'1'34,"1"0,2 0,1-1,12 39,-12-52,2-1,0 1,1-1,1 0,1-1,0 0,2-1,13 18,15-6,-28-20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13T14:15:30.2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E3C6F-1C7C-47E3-B02A-470CBBAFDCD8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05E94-D3B0-40A4-B058-DA18027E4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05E94-D3B0-40A4-B058-DA18027E40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Full Closure of </a:t>
            </a:r>
            <a:r>
              <a:rPr lang="en-US" dirty="0" err="1">
                <a:cs typeface="Calibri"/>
              </a:rPr>
              <a:t>Cresheim</a:t>
            </a:r>
            <a:r>
              <a:rPr lang="en-US" dirty="0">
                <a:cs typeface="Calibri"/>
              </a:rPr>
              <a:t> Valley Drive will be required; PWD does not take this lightly and made several considerations in the project design with intent to minimize duration of the project, and therefore, the impact to the community.</a:t>
            </a:r>
            <a:endParaRPr lang="en-US" dirty="0"/>
          </a:p>
          <a:p>
            <a:r>
              <a:rPr lang="en-US" dirty="0">
                <a:cs typeface="Calibri"/>
              </a:rPr>
              <a:t>The extent of the excavation and space limitations led us to conclude that the work cannot be undertaken safely without full closure of the road. </a:t>
            </a:r>
            <a:endParaRPr lang="en-US" dirty="0"/>
          </a:p>
          <a:p>
            <a:r>
              <a:rPr lang="en-US" dirty="0">
                <a:cs typeface="Calibri"/>
              </a:rPr>
              <a:t>Existing traffic conditions are not ideal from a safety perspective and are only exacerbated by construction conditions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Motorist sight lines are limited and cars appear suddenly at many locations on the drive due the sharp curvatures of the road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05E94-D3B0-40A4-B058-DA18027E40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9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05E94-D3B0-40A4-B058-DA18027E40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8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tline Overview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3976577" y="0"/>
            <a:ext cx="5167423" cy="6858000"/>
          </a:xfrm>
          <a:custGeom>
            <a:avLst/>
            <a:gdLst>
              <a:gd name="connsiteX0" fmla="*/ 0 w 5167423"/>
              <a:gd name="connsiteY0" fmla="*/ 0 h 6858000"/>
              <a:gd name="connsiteX1" fmla="*/ 1063256 w 5167423"/>
              <a:gd name="connsiteY1" fmla="*/ 6858000 h 6858000"/>
              <a:gd name="connsiteX2" fmla="*/ 5156790 w 5167423"/>
              <a:gd name="connsiteY2" fmla="*/ 6858000 h 6858000"/>
              <a:gd name="connsiteX3" fmla="*/ 5167423 w 5167423"/>
              <a:gd name="connsiteY3" fmla="*/ 0 h 6858000"/>
              <a:gd name="connsiteX4" fmla="*/ 0 w 516742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423" h="6858000">
                <a:moveTo>
                  <a:pt x="0" y="0"/>
                </a:moveTo>
                <a:lnTo>
                  <a:pt x="1063256" y="6858000"/>
                </a:lnTo>
                <a:lnTo>
                  <a:pt x="5156790" y="6858000"/>
                </a:lnTo>
                <a:cubicBezTo>
                  <a:pt x="5160334" y="4572000"/>
                  <a:pt x="5163879" y="2286000"/>
                  <a:pt x="516742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F5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762000"/>
            <a:ext cx="6324600" cy="1524000"/>
          </a:xfrm>
        </p:spPr>
        <p:txBody>
          <a:bodyPr>
            <a:noAutofit/>
          </a:bodyPr>
          <a:lstStyle>
            <a:lvl1pPr>
              <a:defRPr sz="4400" b="0" spc="10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OVERVIEW</a:t>
            </a:r>
          </a:p>
        </p:txBody>
      </p:sp>
      <p:pic>
        <p:nvPicPr>
          <p:cNvPr id="5" name="Content Placeholder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" y="2591415"/>
            <a:ext cx="3312024" cy="14628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2565400"/>
            <a:ext cx="3200400" cy="3149600"/>
          </a:xfrm>
        </p:spPr>
        <p:txBody>
          <a:bodyPr/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Title 1</a:t>
            </a:r>
          </a:p>
          <a:p>
            <a:pPr lvl="0"/>
            <a:r>
              <a:rPr lang="en-US"/>
              <a:t>Section Title 2</a:t>
            </a:r>
          </a:p>
          <a:p>
            <a:pPr lvl="0"/>
            <a:r>
              <a:rPr lang="en-US"/>
              <a:t>Section Title 3</a:t>
            </a:r>
          </a:p>
        </p:txBody>
      </p:sp>
    </p:spTree>
    <p:extLst>
      <p:ext uri="{BB962C8B-B14F-4D97-AF65-F5344CB8AC3E}">
        <p14:creationId xmlns:p14="http://schemas.microsoft.com/office/powerpoint/2010/main" val="34696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utline Divider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1600200"/>
            <a:ext cx="6324600" cy="1524000"/>
          </a:xfrm>
        </p:spPr>
        <p:txBody>
          <a:bodyPr>
            <a:noAutofit/>
          </a:bodyPr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81200" y="3276600"/>
            <a:ext cx="6400800" cy="3200400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Wingdings 3" pitchFamily="18" charset="2"/>
              <a:buChar char="}"/>
              <a:defRPr sz="3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47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04A00-8F15-4A87-A77E-9715BB6A838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99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Imag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04A00-8F15-4A87-A77E-9715BB6A838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1500" y="1828800"/>
            <a:ext cx="3771900" cy="4038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572000" y="1828800"/>
            <a:ext cx="4114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372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ever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04A00-8F15-4A87-A77E-9715BB6A838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Title 40 </a:t>
            </a:r>
            <a:r>
              <a:rPr lang="en-US" err="1"/>
              <a:t>pt</a:t>
            </a:r>
            <a:r>
              <a:rPr lang="en-US"/>
              <a:t> Calibri, One Line</a:t>
            </a:r>
            <a:br>
              <a:rPr lang="en-US"/>
            </a:b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1500" y="1828800"/>
            <a:ext cx="2400300" cy="1600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48050" y="1838325"/>
            <a:ext cx="2400300" cy="1600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24600" y="1828800"/>
            <a:ext cx="2400300" cy="1600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581400"/>
            <a:ext cx="2400300" cy="685800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Placeholder Label 15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0" y="3581400"/>
            <a:ext cx="2438400" cy="685800"/>
          </a:xfrm>
        </p:spPr>
        <p:txBody>
          <a:bodyPr>
            <a:normAutofit/>
          </a:bodyPr>
          <a:lstStyle>
            <a:lvl1pPr>
              <a:defRPr sz="1500"/>
            </a:lvl1pPr>
          </a:lstStyle>
          <a:p>
            <a:pPr lvl="0"/>
            <a:r>
              <a:rPr lang="en-US"/>
              <a:t>Placeholder Label 15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324600" y="3581400"/>
            <a:ext cx="2438400" cy="685800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Placeholder Label 15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90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6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, Slim Foundation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6290460"/>
            <a:ext cx="9143999" cy="567540"/>
          </a:xfrm>
          <a:prstGeom prst="rect">
            <a:avLst/>
          </a:prstGeom>
          <a:solidFill>
            <a:srgbClr val="000F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5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290460"/>
            <a:ext cx="9143999" cy="567540"/>
          </a:xfrm>
          <a:prstGeom prst="rect">
            <a:avLst/>
          </a:prstGeom>
          <a:solidFill>
            <a:srgbClr val="000F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Calibri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40 </a:t>
            </a:r>
            <a:r>
              <a:rPr lang="en-US" err="1"/>
              <a:t>pt</a:t>
            </a:r>
            <a:r>
              <a:rPr lang="en-US"/>
              <a:t> Calibri, No longer than </a:t>
            </a:r>
            <a:br>
              <a:rPr lang="en-US"/>
            </a:br>
            <a:r>
              <a:rPr lang="en-US"/>
              <a:t>2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1"/>
            <a:ext cx="441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400800"/>
            <a:ext cx="9906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04A00-8F15-4A87-A77E-9715BB6A8389}" type="datetimeFigureOut">
              <a:rPr lang="en-US" smtClean="0"/>
              <a:t>12/10/2021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1" r:id="rId2"/>
    <p:sldLayoutId id="2147483652" r:id="rId3"/>
    <p:sldLayoutId id="2147483650" r:id="rId4"/>
    <p:sldLayoutId id="2147483649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-1011" b="1"/>
          <a:stretch/>
        </p:blipFill>
        <p:spPr>
          <a:xfrm>
            <a:off x="0" y="-152400"/>
            <a:ext cx="9144000" cy="6553200"/>
          </a:xfrm>
          <a:prstGeom prst="rect">
            <a:avLst/>
          </a:prstGeom>
        </p:spPr>
      </p:pic>
      <p:pic>
        <p:nvPicPr>
          <p:cNvPr id="3" name="Content Placeholder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4" y="5631498"/>
            <a:ext cx="2212158" cy="657542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430212" y="200025"/>
            <a:ext cx="85344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2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0" err="1"/>
              <a:t>Cresheim</a:t>
            </a:r>
            <a:r>
              <a:rPr lang="en-US" sz="4000" b="0"/>
              <a:t> Valley Drive Sewer Project</a:t>
            </a:r>
          </a:p>
          <a:p>
            <a:endParaRPr lang="en-US" sz="4000" b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73062" y="1122797"/>
            <a:ext cx="8340726" cy="8064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5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Sewer Reconstruction; PWD Project # S-41132-R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December 2021 Update</a:t>
            </a:r>
          </a:p>
          <a:p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53756-70C8-4C1B-AB64-8B5C1FA79644}"/>
              </a:ext>
            </a:extLst>
          </p:cNvPr>
          <p:cNvSpPr txBox="1"/>
          <p:nvPr/>
        </p:nvSpPr>
        <p:spPr>
          <a:xfrm>
            <a:off x="3851274" y="5631498"/>
            <a:ext cx="511333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Contractor: C. Abbonizio Construction</a:t>
            </a:r>
          </a:p>
          <a:p>
            <a:r>
              <a:rPr lang="en-US"/>
              <a:t>PWD Construction Engineer: Shyam Thomas</a:t>
            </a:r>
          </a:p>
        </p:txBody>
      </p:sp>
    </p:spTree>
    <p:extLst>
      <p:ext uri="{BB962C8B-B14F-4D97-AF65-F5344CB8AC3E}">
        <p14:creationId xmlns:p14="http://schemas.microsoft.com/office/powerpoint/2010/main" val="2734792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86400" y="2414218"/>
            <a:ext cx="3657600" cy="2029564"/>
          </a:xfrm>
        </p:spPr>
        <p:txBody>
          <a:bodyPr/>
          <a:lstStyle/>
          <a:p>
            <a:r>
              <a:rPr lang="en-US"/>
              <a:t>Thank You!</a:t>
            </a:r>
          </a:p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4675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D87E1-6AD6-4F85-AEA2-7C0866771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97" y="-188142"/>
            <a:ext cx="8682605" cy="6500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0C5D46-EC81-4E92-8A10-9122544F9184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8ECBB-1073-4B00-B5B6-78AA95BAC3CC}"/>
              </a:ext>
            </a:extLst>
          </p:cNvPr>
          <p:cNvSpPr txBox="1"/>
          <p:nvPr/>
        </p:nvSpPr>
        <p:spPr>
          <a:xfrm>
            <a:off x="584658" y="4446639"/>
            <a:ext cx="6634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Construction Underway!</a:t>
            </a:r>
          </a:p>
        </p:txBody>
      </p:sp>
    </p:spTree>
    <p:extLst>
      <p:ext uri="{BB962C8B-B14F-4D97-AF65-F5344CB8AC3E}">
        <p14:creationId xmlns:p14="http://schemas.microsoft.com/office/powerpoint/2010/main" val="51914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4D1728-C91F-485C-B048-1398DE07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1378" cy="6249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57B44-D1DF-443F-8FEE-0C57F5FA0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77" y="0"/>
            <a:ext cx="4691151" cy="62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5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B8462D-BD01-4637-814A-5DD6C1859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8" y="0"/>
            <a:ext cx="9990728" cy="63221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C5F8C-75A3-43B2-BFC4-0260765CA527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0BBF13-DEBB-46D1-831A-67465B5C33F2}"/>
              </a:ext>
            </a:extLst>
          </p:cNvPr>
          <p:cNvSpPr/>
          <p:nvPr/>
        </p:nvSpPr>
        <p:spPr>
          <a:xfrm>
            <a:off x="67672" y="58723"/>
            <a:ext cx="5695564" cy="183718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Traffic Detour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PWD Construction Staff Regularly Monitoring Detour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Traffic Dispersed Along Alternate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Reports from Residents of Motorists Ignoring Traffic Signs, Driving Dangerously </a:t>
            </a:r>
          </a:p>
        </p:txBody>
      </p:sp>
    </p:spTree>
    <p:extLst>
      <p:ext uri="{BB962C8B-B14F-4D97-AF65-F5344CB8AC3E}">
        <p14:creationId xmlns:p14="http://schemas.microsoft.com/office/powerpoint/2010/main" val="1062923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3C5AF-DC03-47CF-AD36-ADD8D584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" y="0"/>
            <a:ext cx="9110312" cy="6412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684DC8-14A4-4822-BDE6-15C7FD50CF36}"/>
              </a:ext>
            </a:extLst>
          </p:cNvPr>
          <p:cNvSpPr/>
          <p:nvPr/>
        </p:nvSpPr>
        <p:spPr>
          <a:xfrm>
            <a:off x="2961315" y="-448752"/>
            <a:ext cx="6467911" cy="306198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Henry Houston Elementary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Police Presence Provided to Help Ensure Student Safety at Pick-Up and Drop-Off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Safety Incidents Reported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PWD Construction Staff in Regular Correspondence with School Personnel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99A61-E28C-456E-8C75-B1E3BE39262F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63285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9427FA-FBE5-4627-B42D-F3407077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411"/>
            <a:ext cx="9144000" cy="564921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F939726-5EE6-4B79-854A-B635EDEA9EF0}"/>
              </a:ext>
            </a:extLst>
          </p:cNvPr>
          <p:cNvSpPr txBox="1">
            <a:spLocks/>
          </p:cNvSpPr>
          <p:nvPr/>
        </p:nvSpPr>
        <p:spPr>
          <a:xfrm>
            <a:off x="1447800" y="60977"/>
            <a:ext cx="6324600" cy="76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Construction Sequence &amp;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DB3F1-8829-4109-871E-20C38E7E3B63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58F22-E0FB-4A45-B85F-784933088FD0}"/>
              </a:ext>
            </a:extLst>
          </p:cNvPr>
          <p:cNvSpPr txBox="1"/>
          <p:nvPr/>
        </p:nvSpPr>
        <p:spPr>
          <a:xfrm>
            <a:off x="0" y="4041704"/>
            <a:ext cx="13262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Progress As of Dec 13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B0CCF3D-C3E3-470F-A2AC-49C3487AC5FB}"/>
              </a:ext>
            </a:extLst>
          </p:cNvPr>
          <p:cNvSpPr/>
          <p:nvPr/>
        </p:nvSpPr>
        <p:spPr>
          <a:xfrm rot="2472043">
            <a:off x="1061907" y="4605106"/>
            <a:ext cx="771787" cy="4194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F37F9-D58B-4261-95A0-9CCEA0B59576}"/>
              </a:ext>
            </a:extLst>
          </p:cNvPr>
          <p:cNvSpPr txBox="1"/>
          <p:nvPr/>
        </p:nvSpPr>
        <p:spPr>
          <a:xfrm>
            <a:off x="6056851" y="5410899"/>
            <a:ext cx="296970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 </a:t>
            </a:r>
            <a:r>
              <a:rPr lang="en-US" sz="1400" dirty="0" err="1">
                <a:solidFill>
                  <a:srgbClr val="FF0000"/>
                </a:solidFill>
              </a:rPr>
              <a:t>Add’l</a:t>
            </a:r>
            <a:r>
              <a:rPr lang="en-US" sz="1400" dirty="0">
                <a:solidFill>
                  <a:srgbClr val="FF0000"/>
                </a:solidFill>
              </a:rPr>
              <a:t> Roadway Safety Measures</a:t>
            </a:r>
          </a:p>
        </p:txBody>
      </p:sp>
    </p:spTree>
    <p:extLst>
      <p:ext uri="{BB962C8B-B14F-4D97-AF65-F5344CB8AC3E}">
        <p14:creationId xmlns:p14="http://schemas.microsoft.com/office/powerpoint/2010/main" val="54584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BD0AD-ED5E-4879-804B-C4C9AD214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919162"/>
            <a:ext cx="9039225" cy="501967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94D3887-72EC-4CE2-95B9-B514DAC39367}"/>
              </a:ext>
            </a:extLst>
          </p:cNvPr>
          <p:cNvSpPr txBox="1">
            <a:spLocks/>
          </p:cNvSpPr>
          <p:nvPr/>
        </p:nvSpPr>
        <p:spPr>
          <a:xfrm>
            <a:off x="1447800" y="60977"/>
            <a:ext cx="6324600" cy="76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Construction Sequence &amp;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3ED6B-EAFF-42FD-8202-43C592CBEED6}"/>
              </a:ext>
            </a:extLst>
          </p:cNvPr>
          <p:cNvSpPr txBox="1"/>
          <p:nvPr/>
        </p:nvSpPr>
        <p:spPr>
          <a:xfrm>
            <a:off x="52387" y="5596954"/>
            <a:ext cx="3009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+ Traffic Safety Improvements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169395E-2B81-47BD-8E9F-2DB6F2BC706C}"/>
              </a:ext>
            </a:extLst>
          </p:cNvPr>
          <p:cNvSpPr/>
          <p:nvPr/>
        </p:nvSpPr>
        <p:spPr>
          <a:xfrm>
            <a:off x="7860484" y="5662569"/>
            <a:ext cx="369116" cy="1513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C7B001C-E7D9-40D9-9526-F9A32498CD7B}"/>
              </a:ext>
            </a:extLst>
          </p:cNvPr>
          <p:cNvSpPr/>
          <p:nvPr/>
        </p:nvSpPr>
        <p:spPr>
          <a:xfrm>
            <a:off x="2835479" y="2499919"/>
            <a:ext cx="864059" cy="9618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3654A-C42C-49E4-8F40-88DC709A7B04}"/>
              </a:ext>
            </a:extLst>
          </p:cNvPr>
          <p:cNvCxnSpPr>
            <a:cxnSpLocks/>
          </p:cNvCxnSpPr>
          <p:nvPr/>
        </p:nvCxnSpPr>
        <p:spPr>
          <a:xfrm>
            <a:off x="2652974" y="1969220"/>
            <a:ext cx="241228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18A2DD-1354-443C-B666-6A37D1398C79}"/>
              </a:ext>
            </a:extLst>
          </p:cNvPr>
          <p:cNvCxnSpPr>
            <a:cxnSpLocks/>
          </p:cNvCxnSpPr>
          <p:nvPr/>
        </p:nvCxnSpPr>
        <p:spPr>
          <a:xfrm flipH="1">
            <a:off x="2835482" y="2148781"/>
            <a:ext cx="5872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9AABED-8F48-44DA-83AA-E5C012E888FB}"/>
              </a:ext>
            </a:extLst>
          </p:cNvPr>
          <p:cNvCxnSpPr>
            <a:cxnSpLocks/>
          </p:cNvCxnSpPr>
          <p:nvPr/>
        </p:nvCxnSpPr>
        <p:spPr>
          <a:xfrm flipH="1">
            <a:off x="2617581" y="1771369"/>
            <a:ext cx="35393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3CCC142-7D60-4C23-8B14-0CD395ABC5A4}"/>
              </a:ext>
            </a:extLst>
          </p:cNvPr>
          <p:cNvCxnSpPr>
            <a:cxnSpLocks/>
          </p:cNvCxnSpPr>
          <p:nvPr/>
        </p:nvCxnSpPr>
        <p:spPr>
          <a:xfrm flipH="1">
            <a:off x="4523588" y="3155816"/>
            <a:ext cx="96821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73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D6229A-3D39-40B3-8916-B87DB068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713"/>
            <a:ext cx="9144000" cy="5640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378D3A-EA95-4BE0-9199-1968471F7D64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4825C-F3B0-479B-A670-115A0FD43454}"/>
              </a:ext>
            </a:extLst>
          </p:cNvPr>
          <p:cNvSpPr txBox="1"/>
          <p:nvPr/>
        </p:nvSpPr>
        <p:spPr>
          <a:xfrm>
            <a:off x="57325" y="75939"/>
            <a:ext cx="920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Cresheim</a:t>
            </a:r>
            <a:r>
              <a:rPr lang="en-US" sz="3200" dirty="0"/>
              <a:t> Valley Drive - Traffic Safety Improvements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D95491-7A1B-40E6-A2DA-8796E61A9219}"/>
              </a:ext>
            </a:extLst>
          </p:cNvPr>
          <p:cNvSpPr/>
          <p:nvPr/>
        </p:nvSpPr>
        <p:spPr>
          <a:xfrm>
            <a:off x="3598877" y="3429000"/>
            <a:ext cx="5427677" cy="25604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Streets Dept Currently Reviewing Potential for Permanent Traffic Safety Measures</a:t>
            </a:r>
          </a:p>
          <a:p>
            <a:pPr algn="ctr"/>
            <a:endParaRPr lang="en-US" dirty="0"/>
          </a:p>
          <a:p>
            <a:r>
              <a:rPr lang="en-US" dirty="0"/>
              <a:t>May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Line Striping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Rumble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Recessed Reflectors</a:t>
            </a:r>
          </a:p>
        </p:txBody>
      </p:sp>
    </p:spTree>
    <p:extLst>
      <p:ext uri="{BB962C8B-B14F-4D97-AF65-F5344CB8AC3E}">
        <p14:creationId xmlns:p14="http://schemas.microsoft.com/office/powerpoint/2010/main" val="329253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942D80-E07C-4E9F-B4EA-53641BB19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5061" y="839312"/>
            <a:ext cx="11073468" cy="5482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BA287A-47A0-46C9-B0CA-D66D9F54676D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C6456-0DF8-4203-A7E1-5D6AAC535DBE}"/>
              </a:ext>
            </a:extLst>
          </p:cNvPr>
          <p:cNvSpPr txBox="1"/>
          <p:nvPr/>
        </p:nvSpPr>
        <p:spPr>
          <a:xfrm>
            <a:off x="57325" y="75939"/>
            <a:ext cx="920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Cresheim</a:t>
            </a:r>
            <a:r>
              <a:rPr lang="en-US" sz="3200" dirty="0"/>
              <a:t> Valley Drive - Traffic Safety Improvements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79F2E-E78E-4843-AB80-2410002A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92" y="846323"/>
            <a:ext cx="3951215" cy="54754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307519B-B2E2-4F70-BCAB-903958C8EAF7}"/>
                  </a:ext>
                </a:extLst>
              </p14:cNvPr>
              <p14:cNvContentPartPr/>
              <p14:nvPr/>
            </p14:nvContentPartPr>
            <p14:xfrm>
              <a:off x="6576516" y="2835274"/>
              <a:ext cx="63000" cy="155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307519B-B2E2-4F70-BCAB-903958C8EA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2876" y="2727274"/>
                <a:ext cx="17064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47B62F4-C3CB-434E-A9FA-58F46CA8D5BC}"/>
                  </a:ext>
                </a:extLst>
              </p14:cNvPr>
              <p14:cNvContentPartPr/>
              <p14:nvPr/>
            </p14:nvContentPartPr>
            <p14:xfrm>
              <a:off x="3908916" y="301959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47B62F4-C3CB-434E-A9FA-58F46CA8D5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54916" y="2911954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0347C6-5B4E-4D23-B255-D8FA9EBCEBB9}"/>
              </a:ext>
            </a:extLst>
          </p:cNvPr>
          <p:cNvSpPr/>
          <p:nvPr/>
        </p:nvSpPr>
        <p:spPr>
          <a:xfrm>
            <a:off x="875493" y="4648221"/>
            <a:ext cx="4896133" cy="15980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/>
                </a:solidFill>
              </a:rPr>
              <a:t>Elimination of Parking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Request from Parks Dept; Prevents Illegal Dumping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Removes Dangerous Traffic Configuration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9950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PhilaWaterTemplate_Fall2015">
  <a:themeElements>
    <a:clrScheme name="Custom 2">
      <a:dk1>
        <a:srgbClr val="0070C0"/>
      </a:dk1>
      <a:lt1>
        <a:srgbClr val="FFFFFF"/>
      </a:lt1>
      <a:dk2>
        <a:srgbClr val="002060"/>
      </a:dk2>
      <a:lt2>
        <a:srgbClr val="F2F2F2"/>
      </a:lt2>
      <a:accent1>
        <a:srgbClr val="FFFF00"/>
      </a:accent1>
      <a:accent2>
        <a:srgbClr val="40AFFF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hiladelphia Water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ignStatus xmlns="c86648bc-bcc0-4b0e-a69f-de1e7344dcbe" xsi:nil="true"/>
    <BusinessUnit xmlns="c86648bc-bcc0-4b0e-a69f-de1e7344dcbe">06PublicAffairs</BusinessUnit>
    <ProjectPhase xmlns="c86648bc-bcc0-4b0e-a69f-de1e7344dcbe" xsi:nil="true"/>
    <ProjectDocumentCategory xmlns="c86648bc-bcc0-4b0e-a69f-de1e7344dcbe" xsi:nil="true"/>
    <ProjectManager xmlns="c86648bc-bcc0-4b0e-a69f-de1e7344dcbe" xsi:nil="true"/>
    <FeatureClass xmlns="c86648bc-bcc0-4b0e-a69f-de1e7344dcbe" xsi:nil="true"/>
    <Inspector xmlns="c86648bc-bcc0-4b0e-a69f-de1e7344dcbe">
      <UserInfo>
        <DisplayName/>
        <AccountId xsi:nil="true"/>
        <AccountType/>
      </UserInfo>
    </Inspector>
    <FinalAutoAssignMetadata xmlns="c86648bc-bcc0-4b0e-a69f-de1e7344dcbe">
      <Url>https://phila.sharepoint.com/sites/waterengdocs/_layouts/15/wrkstat.aspx?List=c86648bc-bcc0-4b0e-a69f-de1e7344dcbe&amp;WorkflowInstanceName=80c52e6b-efea-4d46-9345-7e359802f176</Url>
      <Description>Delete Old File Versions</Description>
    </FinalAutoAssignMetadata>
    <DivisionEngineer xmlns="c86648bc-bcc0-4b0e-a69f-de1e7344dcbe" xsi:nil="true"/>
    <ConstructionEngineer0 xmlns="c86648bc-bcc0-4b0e-a69f-de1e7344dcbe">
      <UserInfo>
        <DisplayName/>
        <AccountId xsi:nil="true"/>
        <AccountType/>
      </UserInfo>
    </ConstructionEngineer0>
    <ProjectNumber xmlns="c86648bc-bcc0-4b0e-a69f-de1e7344dcbe">41132</ProjectNumber>
    <ProjectLocation xmlns="c86648bc-bcc0-4b0e-a69f-de1e7344dcbe">Location Based</ProjectLocation>
    <ProjectManager_N xmlns="c86648bc-bcc0-4b0e-a69f-de1e7344dcbe">
      <UserInfo>
        <DisplayName/>
        <AccountId xsi:nil="true"/>
        <AccountType/>
      </UserInfo>
    </ProjectManager_N>
    <PlanningContact0 xmlns="c86648bc-bcc0-4b0e-a69f-de1e7344dcbe">
      <UserInfo>
        <DisplayName/>
        <AccountId xsi:nil="true"/>
        <AccountType/>
      </UserInfo>
    </PlanningContact0>
    <ConstructionEngineer xmlns="c86648bc-bcc0-4b0e-a69f-de1e7344dcbe" xsi:nil="true"/>
    <Priority xmlns="c86648bc-bcc0-4b0e-a69f-de1e7344dcbe" xsi:nil="true"/>
    <InspectorString xmlns="c86648bc-bcc0-4b0e-a69f-de1e7344dcbe" xsi:nil="true"/>
    <DivisionEngineer0 xmlns="c86648bc-bcc0-4b0e-a69f-de1e7344dcbe">
      <UserInfo>
        <DisplayName/>
        <AccountId xsi:nil="true"/>
        <AccountType/>
      </UserInfo>
    </DivisionEngineer0>
    <Designer xmlns="c86648bc-bcc0-4b0e-a69f-de1e7344dcbe" xsi:nil="true"/>
    <ProjectStatus xmlns="c86648bc-bcc0-4b0e-a69f-de1e7344dcbe" xsi:nil="true"/>
    <PlanningContact xmlns="c86648bc-bcc0-4b0e-a69f-de1e7344dcb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879344D9E0C46A4BAE4F36830A228" ma:contentTypeVersion="40" ma:contentTypeDescription="Create a new document." ma:contentTypeScope="" ma:versionID="4093fcac62ac99ead57d1b795195ada5">
  <xsd:schema xmlns:xsd="http://www.w3.org/2001/XMLSchema" xmlns:xs="http://www.w3.org/2001/XMLSchema" xmlns:p="http://schemas.microsoft.com/office/2006/metadata/properties" xmlns:ns2="c86648bc-bcc0-4b0e-a69f-de1e7344dcbe" xmlns:ns3="4d918dbb-142f-4922-ad9d-a1f2eaeb324a" targetNamespace="http://schemas.microsoft.com/office/2006/metadata/properties" ma:root="true" ma:fieldsID="cfab38ce7035687b02863835f073d055" ns2:_="" ns3:_="">
    <xsd:import namespace="c86648bc-bcc0-4b0e-a69f-de1e7344dcbe"/>
    <xsd:import namespace="4d918dbb-142f-4922-ad9d-a1f2eaeb324a"/>
    <xsd:element name="properties">
      <xsd:complexType>
        <xsd:sequence>
          <xsd:element name="documentManagement">
            <xsd:complexType>
              <xsd:all>
                <xsd:element ref="ns2:ProjectNumber" minOccurs="0"/>
                <xsd:element ref="ns2:BusinessUnit" minOccurs="0"/>
                <xsd:element ref="ns2:ProjectDocumentCategory" minOccurs="0"/>
                <xsd:element ref="ns2:ProjectLocat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FinalAutoAssignMetadata" minOccurs="0"/>
                <xsd:element ref="ns2:ProjectManager" minOccurs="0"/>
                <xsd:element ref="ns2:Designer" minOccurs="0"/>
                <xsd:element ref="ns2:DesignStatus" minOccurs="0"/>
                <xsd:element ref="ns2:Priority" minOccurs="0"/>
                <xsd:element ref="ns2:FeatureClass" minOccurs="0"/>
                <xsd:element ref="ns2:ProjectPhase" minOccurs="0"/>
                <xsd:element ref="ns2:ProjectStatus" minOccurs="0"/>
                <xsd:element ref="ns2:ConstructionEngineer" minOccurs="0"/>
                <xsd:element ref="ns2:DivisionEngineer" minOccurs="0"/>
                <xsd:element ref="ns2:PlanningContact" minOccurs="0"/>
                <xsd:element ref="ns2:ProjectManager_N" minOccurs="0"/>
                <xsd:element ref="ns2:MediaLengthInSeconds" minOccurs="0"/>
                <xsd:element ref="ns2:InspectorString" minOccurs="0"/>
                <xsd:element ref="ns2:Inspector" minOccurs="0"/>
                <xsd:element ref="ns2:ConstructionEngineer0" minOccurs="0"/>
                <xsd:element ref="ns2:DivisionEngineer0" minOccurs="0"/>
                <xsd:element ref="ns2:PlanningContact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648bc-bcc0-4b0e-a69f-de1e7344dcbe" elementFormDefault="qualified">
    <xsd:import namespace="http://schemas.microsoft.com/office/2006/documentManagement/types"/>
    <xsd:import namespace="http://schemas.microsoft.com/office/infopath/2007/PartnerControls"/>
    <xsd:element name="ProjectNumber" ma:index="8" nillable="true" ma:displayName="Project Number" ma:indexed="true" ma:internalName="ProjectNumber">
      <xsd:simpleType>
        <xsd:restriction base="dms:Text">
          <xsd:maxLength value="255"/>
        </xsd:restriction>
      </xsd:simpleType>
    </xsd:element>
    <xsd:element name="BusinessUnit" ma:index="9" nillable="true" ma:displayName="Business Unit" ma:indexed="true" ma:internalName="BusinessUnit">
      <xsd:simpleType>
        <xsd:restriction base="dms:Text">
          <xsd:maxLength value="255"/>
        </xsd:restriction>
      </xsd:simpleType>
    </xsd:element>
    <xsd:element name="ProjectDocumentCategory" ma:index="10" nillable="true" ma:displayName="Project Document Category" ma:indexed="true" ma:internalName="ProjectDocumentCategory">
      <xsd:simpleType>
        <xsd:restriction base="dms:Text">
          <xsd:maxLength value="255"/>
        </xsd:restriction>
      </xsd:simpleType>
    </xsd:element>
    <xsd:element name="ProjectLocation" ma:index="11" nillable="true" ma:displayName="Project Location" ma:indexed="true" ma:internalName="ProjectLocation">
      <xsd:simpleType>
        <xsd:restriction base="dms:Text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nalAutoAssignMetadata" ma:index="22" nillable="true" ma:displayName="FinalAutoAssignMetadata" ma:internalName="FinalAutoAssignMetadata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ojectManager" ma:index="23" nillable="true" ma:displayName="Project Manager_string" ma:format="Dropdown" ma:internalName="ProjectManager">
      <xsd:simpleType>
        <xsd:restriction base="dms:Text">
          <xsd:maxLength value="255"/>
        </xsd:restriction>
      </xsd:simpleType>
    </xsd:element>
    <xsd:element name="Designer" ma:index="25" nillable="true" ma:displayName="Designer" ma:format="Dropdown" ma:internalName="Designer">
      <xsd:simpleType>
        <xsd:restriction base="dms:Text">
          <xsd:maxLength value="255"/>
        </xsd:restriction>
      </xsd:simpleType>
    </xsd:element>
    <xsd:element name="DesignStatus" ma:index="26" nillable="true" ma:displayName="Design Status" ma:format="Dropdown" ma:internalName="DesignStatus">
      <xsd:simpleType>
        <xsd:restriction base="dms:Text">
          <xsd:maxLength value="255"/>
        </xsd:restriction>
      </xsd:simpleType>
    </xsd:element>
    <xsd:element name="Priority" ma:index="27" nillable="true" ma:displayName="Priority " ma:format="Dropdown" ma:internalName="Priority">
      <xsd:simpleType>
        <xsd:restriction base="dms:Text">
          <xsd:maxLength value="255"/>
        </xsd:restriction>
      </xsd:simpleType>
    </xsd:element>
    <xsd:element name="FeatureClass" ma:index="28" nillable="true" ma:displayName="Feature Class" ma:format="Dropdown" ma:internalName="FeatureClass">
      <xsd:simpleType>
        <xsd:restriction base="dms:Text">
          <xsd:maxLength value="255"/>
        </xsd:restriction>
      </xsd:simpleType>
    </xsd:element>
    <xsd:element name="ProjectPhase" ma:index="29" nillable="true" ma:displayName="Project Phase" ma:format="Dropdown" ma:internalName="ProjectPhase">
      <xsd:simpleType>
        <xsd:restriction base="dms:Text">
          <xsd:maxLength value="255"/>
        </xsd:restriction>
      </xsd:simpleType>
    </xsd:element>
    <xsd:element name="ProjectStatus" ma:index="30" nillable="true" ma:displayName="Project Status" ma:format="Dropdown" ma:internalName="ProjectStatus">
      <xsd:simpleType>
        <xsd:restriction base="dms:Text">
          <xsd:maxLength value="255"/>
        </xsd:restriction>
      </xsd:simpleType>
    </xsd:element>
    <xsd:element name="ConstructionEngineer" ma:index="31" nillable="true" ma:displayName="Construction Engineer String" ma:format="Dropdown" ma:internalName="ConstructionEngineer">
      <xsd:simpleType>
        <xsd:restriction base="dms:Text">
          <xsd:maxLength value="255"/>
        </xsd:restriction>
      </xsd:simpleType>
    </xsd:element>
    <xsd:element name="DivisionEngineer" ma:index="32" nillable="true" ma:displayName="Division Engineer String" ma:format="Dropdown" ma:internalName="DivisionEngineer">
      <xsd:simpleType>
        <xsd:restriction base="dms:Text">
          <xsd:maxLength value="255"/>
        </xsd:restriction>
      </xsd:simpleType>
    </xsd:element>
    <xsd:element name="PlanningContact" ma:index="33" nillable="true" ma:displayName="Planning Contact String" ma:format="Dropdown" ma:internalName="PlanningContact">
      <xsd:simpleType>
        <xsd:restriction base="dms:Text">
          <xsd:maxLength value="255"/>
        </xsd:restriction>
      </xsd:simpleType>
    </xsd:element>
    <xsd:element name="ProjectManager_N" ma:index="34" nillable="true" ma:displayName="Project Manager" ma:format="Dropdown" ma:list="UserInfo" ma:SharePointGroup="0" ma:internalName="ProjectManager_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  <xsd:element name="InspectorString" ma:index="36" nillable="true" ma:displayName="Inspector String" ma:format="Dropdown" ma:internalName="InspectorString">
      <xsd:simpleType>
        <xsd:restriction base="dms:Text">
          <xsd:maxLength value="255"/>
        </xsd:restriction>
      </xsd:simpleType>
    </xsd:element>
    <xsd:element name="Inspector" ma:index="37" nillable="true" ma:displayName="Inspector" ma:format="Dropdown" ma:list="UserInfo" ma:SharePointGroup="0" ma:internalName="Inspect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structionEngineer0" ma:index="38" nillable="true" ma:displayName="Construction Engineer" ma:format="Dropdown" ma:list="UserInfo" ma:SharePointGroup="0" ma:internalName="ConstructionEngineer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visionEngineer0" ma:index="39" nillable="true" ma:displayName="Division Engineer" ma:format="Dropdown" ma:list="UserInfo" ma:SharePointGroup="0" ma:internalName="DivisionEngineer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lanningContact0" ma:index="40" nillable="true" ma:displayName="Planning Contact" ma:format="Dropdown" ma:list="UserInfo" ma:SharePointGroup="0" ma:internalName="PlanningContact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18dbb-142f-4922-ad9d-a1f2eaeb324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F8970F-832A-456E-B0B2-DCBD4BD6FF67}">
  <ds:schemaRefs>
    <ds:schemaRef ds:uri="c86648bc-bcc0-4b0e-a69f-de1e7344dcb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AE0074-0F3E-4F31-AF86-8750E7E87A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CD7FA9-77B4-40FC-90C7-5C3EB19AE245}">
  <ds:schemaRefs>
    <ds:schemaRef ds:uri="4d918dbb-142f-4922-ad9d-a1f2eaeb324a"/>
    <ds:schemaRef ds:uri="c86648bc-bcc0-4b0e-a69f-de1e7344dc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BlankPhilaWaterTemplate</Template>
  <TotalTime>7289</TotalTime>
  <Words>322</Words>
  <Application>Microsoft Office PowerPoint</Application>
  <PresentationFormat>On-screen Show (4:3)</PresentationFormat>
  <Paragraphs>46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 3</vt:lpstr>
      <vt:lpstr>BlankPhilaWaterTemplate_Fall2015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Cresheim Valley Interceptor_100421</dc:title>
  <dc:creator>Brian Sparks</dc:creator>
  <cp:lastModifiedBy>Alex Vencius</cp:lastModifiedBy>
  <cp:revision>423</cp:revision>
  <dcterms:created xsi:type="dcterms:W3CDTF">2020-12-16T22:04:55Z</dcterms:created>
  <dcterms:modified xsi:type="dcterms:W3CDTF">2021-12-14T17:20:35Z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0x010100BCF879344D9E0C46A4BAE4F36830A228</vt:lpwstr>
  </property>
</Properties>
</file>